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1" r:id="rId4"/>
    <p:sldId id="267" r:id="rId5"/>
    <p:sldId id="262" r:id="rId6"/>
    <p:sldId id="263" r:id="rId7"/>
    <p:sldId id="264" r:id="rId8"/>
    <p:sldId id="257" r:id="rId9"/>
    <p:sldId id="268" r:id="rId10"/>
    <p:sldId id="269" r:id="rId11"/>
    <p:sldId id="273" r:id="rId12"/>
    <p:sldId id="275" r:id="rId13"/>
  </p:sldIdLst>
  <p:sldSz cx="10440988" cy="61214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211" d="100"/>
          <a:sy n="211" d="100"/>
        </p:scale>
        <p:origin x="-968" y="-104"/>
      </p:cViewPr>
      <p:guideLst>
        <p:guide orient="horz" pos="1928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3074" y="1901602"/>
            <a:ext cx="8874840" cy="13121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66148" y="3468793"/>
            <a:ext cx="7308692" cy="15643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C18F-7A73-4E1E-BE8C-3B63FF13D954}" type="datetimeFigureOut">
              <a:rPr lang="es-ES" smtClean="0"/>
              <a:t>02/06/14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29D1-EEB4-4BAA-A9D0-59A978CBC91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C18F-7A73-4E1E-BE8C-3B63FF13D954}" type="datetimeFigureOut">
              <a:rPr lang="es-ES" smtClean="0"/>
              <a:t>02/06/14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29D1-EEB4-4BAA-A9D0-59A978CBC91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569716" y="245140"/>
            <a:ext cx="2349222" cy="52230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22050" y="245140"/>
            <a:ext cx="6873650" cy="522302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C18F-7A73-4E1E-BE8C-3B63FF13D954}" type="datetimeFigureOut">
              <a:rPr lang="es-ES" smtClean="0"/>
              <a:t>02/06/14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29D1-EEB4-4BAA-A9D0-59A978CBC91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C18F-7A73-4E1E-BE8C-3B63FF13D954}" type="datetimeFigureOut">
              <a:rPr lang="es-ES" smtClean="0"/>
              <a:t>02/06/14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29D1-EEB4-4BAA-A9D0-59A978CBC91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4766" y="3933567"/>
            <a:ext cx="8874840" cy="1215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24766" y="2594511"/>
            <a:ext cx="8874840" cy="1339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C18F-7A73-4E1E-BE8C-3B63FF13D954}" type="datetimeFigureOut">
              <a:rPr lang="es-ES" smtClean="0"/>
              <a:t>02/06/14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29D1-EEB4-4BAA-A9D0-59A978CBC91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22050" y="1428327"/>
            <a:ext cx="4611436" cy="4039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07502" y="1428327"/>
            <a:ext cx="4611436" cy="4039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C18F-7A73-4E1E-BE8C-3B63FF13D954}" type="datetimeFigureOut">
              <a:rPr lang="es-ES" smtClean="0"/>
              <a:t>02/06/14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29D1-EEB4-4BAA-A9D0-59A978CBC91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2049" y="1370230"/>
            <a:ext cx="4613250" cy="571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049" y="1941278"/>
            <a:ext cx="4613250" cy="3526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303877" y="1370230"/>
            <a:ext cx="4615062" cy="571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303877" y="1941278"/>
            <a:ext cx="4615062" cy="3526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C18F-7A73-4E1E-BE8C-3B63FF13D954}" type="datetimeFigureOut">
              <a:rPr lang="es-ES" smtClean="0"/>
              <a:t>02/06/14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29D1-EEB4-4BAA-A9D0-59A978CBC91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C18F-7A73-4E1E-BE8C-3B63FF13D954}" type="datetimeFigureOut">
              <a:rPr lang="es-ES" smtClean="0"/>
              <a:t>02/06/14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29D1-EEB4-4BAA-A9D0-59A978CBC91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C18F-7A73-4E1E-BE8C-3B63FF13D954}" type="datetimeFigureOut">
              <a:rPr lang="es-ES" smtClean="0"/>
              <a:t>02/06/14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29D1-EEB4-4BAA-A9D0-59A978CBC91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050" y="243723"/>
            <a:ext cx="3435013" cy="1037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82136" y="243723"/>
            <a:ext cx="5836802" cy="52244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22050" y="1280960"/>
            <a:ext cx="3435013" cy="41872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C18F-7A73-4E1E-BE8C-3B63FF13D954}" type="datetimeFigureOut">
              <a:rPr lang="es-ES" smtClean="0"/>
              <a:t>02/06/14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29D1-EEB4-4BAA-A9D0-59A978CBC91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46507" y="4284980"/>
            <a:ext cx="6264593" cy="5058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46507" y="546958"/>
            <a:ext cx="6264593" cy="3672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46507" y="4790846"/>
            <a:ext cx="6264593" cy="7184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C18F-7A73-4E1E-BE8C-3B63FF13D954}" type="datetimeFigureOut">
              <a:rPr lang="es-ES" smtClean="0"/>
              <a:t>02/06/14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29D1-EEB4-4BAA-A9D0-59A978CBC91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22050" y="245140"/>
            <a:ext cx="9396889" cy="1020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2050" y="1428327"/>
            <a:ext cx="9396889" cy="40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22049" y="5673631"/>
            <a:ext cx="2436231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C18F-7A73-4E1E-BE8C-3B63FF13D954}" type="datetimeFigureOut">
              <a:rPr lang="es-ES" smtClean="0"/>
              <a:t>02/06/14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567338" y="5673631"/>
            <a:ext cx="3306313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482708" y="5673631"/>
            <a:ext cx="2436231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329D1-EEB4-4BAA-A9D0-59A978CBC918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Imagen 6" descr="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40988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8" descr="logo_proyec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61" y="219919"/>
            <a:ext cx="1950329" cy="60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5" descr="Proyecto  Paisajes Transversales Andalucía 26637_Página_15_Imagen_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5159" y="1116484"/>
            <a:ext cx="6550671" cy="210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86386" y="2441926"/>
            <a:ext cx="184731" cy="133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4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s-ES" altLang="es-E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s-ES" altLang="es-ES" sz="24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086386" y="4388536"/>
            <a:ext cx="184731" cy="83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4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692102" y="4284836"/>
            <a:ext cx="705678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300"/>
              </a:spcAft>
            </a:pPr>
            <a:r>
              <a:rPr lang="es-ES" sz="1100" b="1" kern="1600" dirty="0">
                <a:solidFill>
                  <a:prstClr val="white"/>
                </a:solidFill>
              </a:rPr>
              <a:t>JULIÁN SOBRINO SIMAL / ENRIQUE LARIVE LÓPEZ / </a:t>
            </a:r>
            <a:r>
              <a:rPr lang="es-ES" sz="1100" b="1" kern="1600" dirty="0" smtClean="0">
                <a:solidFill>
                  <a:prstClr val="white"/>
                </a:solidFill>
              </a:rPr>
              <a:t>M. VICTORIA SEGURA RAYA / JUAN J. GÓMEZ VILLEGAS / DÁMARIS HERMOSILLA / PAZ BATURONE BEY</a:t>
            </a:r>
            <a:endParaRPr lang="es-ES" sz="1100" b="1" kern="1600" dirty="0">
              <a:solidFill>
                <a:prstClr val="white"/>
              </a:solidFill>
            </a:endParaRPr>
          </a:p>
          <a:p>
            <a:pPr lvl="0" algn="ctr">
              <a:spcBef>
                <a:spcPts val="1200"/>
              </a:spcBef>
              <a:spcAft>
                <a:spcPts val="300"/>
              </a:spcAft>
            </a:pPr>
            <a:r>
              <a:rPr lang="es-ES" sz="1600" b="1" kern="1600" dirty="0">
                <a:solidFill>
                  <a:prstClr val="white"/>
                </a:solidFill>
              </a:rPr>
              <a:t>Universidad de Sevilla </a:t>
            </a:r>
            <a:endParaRPr lang="es-ES" sz="1600" b="1" kern="1600" dirty="0">
              <a:solidFill>
                <a:srgbClr val="FFFFFF"/>
              </a:solidFill>
              <a:latin typeface="NewsGotT"/>
              <a:ea typeface="Times New Roman"/>
              <a:cs typeface="Arial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945159" y="3276724"/>
            <a:ext cx="65506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500"/>
              </a:spcBef>
            </a:pPr>
            <a:r>
              <a:rPr lang="es-ES" sz="2100" b="1" dirty="0">
                <a:solidFill>
                  <a:prstClr val="white"/>
                </a:solidFill>
              </a:rPr>
              <a:t>SISTEMA DE INFORMACIÓN ACTIVA DE LOS ESPACIOS PÚBLICOS DE ANDALUCÍA</a:t>
            </a:r>
            <a:endParaRPr lang="es-ES" sz="1100" b="1" dirty="0">
              <a:solidFill>
                <a:prstClr val="white"/>
              </a:solidFill>
            </a:endParaRPr>
          </a:p>
        </p:txBody>
      </p:sp>
      <p:pic>
        <p:nvPicPr>
          <p:cNvPr id="3" name="Imagen 2" descr="Banda corporativa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460" y="5508972"/>
            <a:ext cx="408406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9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ESPACIOPUBLICO_CORDOBA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465164" cy="6121400"/>
          </a:xfrm>
          <a:prstGeom prst="rect">
            <a:avLst/>
          </a:prstGeom>
        </p:spPr>
      </p:pic>
      <p:sp>
        <p:nvSpPr>
          <p:cNvPr id="2" name="5 Rectángulo"/>
          <p:cNvSpPr/>
          <p:nvPr/>
        </p:nvSpPr>
        <p:spPr>
          <a:xfrm>
            <a:off x="0" y="4932908"/>
            <a:ext cx="10240578" cy="877163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none" lIns="360000" rtlCol="0">
            <a:spAutoFit/>
          </a:bodyPr>
          <a:lstStyle/>
          <a:p>
            <a:r>
              <a:rPr lang="es-ES" sz="1700" b="1" dirty="0">
                <a:solidFill>
                  <a:schemeClr val="bg1"/>
                </a:solidFill>
                <a:latin typeface="Arial Black"/>
                <a:cs typeface="Arial Black"/>
              </a:rPr>
              <a:t>SISTEMA DE INFORMACIÓN ACTIVA DE LOS ESPACIOS PÚBLICOS EN ANDALUCÍA </a:t>
            </a:r>
            <a:br>
              <a:rPr lang="es-ES" sz="1700" b="1" dirty="0">
                <a:solidFill>
                  <a:schemeClr val="bg1"/>
                </a:solidFill>
                <a:latin typeface="Arial Black"/>
                <a:cs typeface="Arial Black"/>
              </a:rPr>
            </a:br>
            <a:endParaRPr lang="es-ES" sz="1700" b="1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r>
              <a:rPr lang="es-ES" sz="1700" b="1" dirty="0">
                <a:solidFill>
                  <a:schemeClr val="bg1"/>
                </a:solidFill>
                <a:latin typeface="Arial Black"/>
                <a:cs typeface="Arial Black"/>
              </a:rPr>
              <a:t>Laboratorio </a:t>
            </a:r>
            <a:r>
              <a:rPr lang="es-ES" sz="1700" b="1" dirty="0" smtClean="0">
                <a:solidFill>
                  <a:schemeClr val="bg1"/>
                </a:solidFill>
                <a:latin typeface="Arial Black"/>
                <a:cs typeface="Arial Black"/>
              </a:rPr>
              <a:t>Andalucía Transversal</a:t>
            </a:r>
            <a:endParaRPr lang="es-ES" sz="17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0" y="2772668"/>
            <a:ext cx="7611654" cy="1099865"/>
            <a:chOff x="-3132434" y="6517084"/>
            <a:chExt cx="7611654" cy="1099865"/>
          </a:xfrm>
        </p:grpSpPr>
        <p:sp>
          <p:nvSpPr>
            <p:cNvPr id="3" name="13 Rectángulo"/>
            <p:cNvSpPr/>
            <p:nvPr/>
          </p:nvSpPr>
          <p:spPr>
            <a:xfrm>
              <a:off x="-3132434" y="6517084"/>
              <a:ext cx="6765268" cy="30777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none" lIns="360000" rtlCol="0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  <a:latin typeface="Arial Black"/>
                  <a:cs typeface="Arial Black"/>
                </a:rPr>
                <a:t>FASE </a:t>
              </a:r>
              <a:r>
                <a:rPr lang="es-ES" sz="1400" b="1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3_ATLAS </a:t>
              </a:r>
              <a:r>
                <a:rPr lang="es-ES" sz="1400" b="1" dirty="0">
                  <a:solidFill>
                    <a:schemeClr val="bg1"/>
                  </a:solidFill>
                  <a:latin typeface="Arial Black"/>
                  <a:cs typeface="Arial Black"/>
                </a:rPr>
                <a:t>ACTIVO DE ESPACIOS PÚBLICOS EN ANDALUCÍA</a:t>
              </a:r>
            </a:p>
          </p:txBody>
        </p:sp>
        <p:sp>
          <p:nvSpPr>
            <p:cNvPr id="4" name="14 Rectángulo"/>
            <p:cNvSpPr/>
            <p:nvPr/>
          </p:nvSpPr>
          <p:spPr>
            <a:xfrm>
              <a:off x="-3132434" y="6949132"/>
              <a:ext cx="1341257" cy="30777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none" lIns="360000" rtlCol="0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  <a:latin typeface="Arial Black"/>
                  <a:cs typeface="Arial Black"/>
                </a:rPr>
                <a:t>1</a:t>
              </a:r>
              <a:r>
                <a:rPr lang="es-ES" sz="1400" b="1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. ATLAS</a:t>
              </a:r>
              <a:endParaRPr lang="es-ES" sz="1400" b="1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5" name="15 Rectángulo"/>
            <p:cNvSpPr/>
            <p:nvPr/>
          </p:nvSpPr>
          <p:spPr>
            <a:xfrm>
              <a:off x="-3132434" y="7309172"/>
              <a:ext cx="7611654" cy="30777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none" lIns="360000" rtlCol="0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  <a:latin typeface="Arial Black"/>
                  <a:cs typeface="Arial Black"/>
                </a:rPr>
                <a:t>2. GUÍA DE ACTIIVACIÓN DE LOS </a:t>
              </a:r>
              <a:r>
                <a:rPr lang="es-ES" sz="1400" b="1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ESPACIOS </a:t>
              </a:r>
              <a:r>
                <a:rPr lang="es-ES" sz="1400" b="1" dirty="0">
                  <a:solidFill>
                    <a:schemeClr val="bg1"/>
                  </a:solidFill>
                  <a:latin typeface="Arial Black"/>
                  <a:cs typeface="Arial Black"/>
                </a:rPr>
                <a:t>PÚBLICOS DE </a:t>
              </a:r>
              <a:r>
                <a:rPr lang="es-ES" sz="1400" b="1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ANDALUCÍA</a:t>
              </a:r>
              <a:endParaRPr lang="es-ES" sz="1400" b="1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  <p:pic>
        <p:nvPicPr>
          <p:cNvPr id="9" name="Imagen 8" descr="LogoBlanc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91" y="93221"/>
            <a:ext cx="3203995" cy="44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CINTOFERIAL_SEVILLA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555" y="-1"/>
            <a:ext cx="10466543" cy="6156631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-34431" y="1322630"/>
            <a:ext cx="4720362" cy="3970318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none" lIns="360000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Black"/>
                <a:cs typeface="Arial Black"/>
              </a:rPr>
              <a:t>VACÍO</a:t>
            </a:r>
            <a:endParaRPr lang="es-ES" b="1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r>
              <a:rPr lang="es-ES" b="1" dirty="0">
                <a:solidFill>
                  <a:schemeClr val="bg1"/>
                </a:solidFill>
                <a:latin typeface="Arial Black"/>
                <a:cs typeface="Arial Black"/>
              </a:rPr>
              <a:t>HISTORIA DEL ESPACIO PÚBLICO</a:t>
            </a:r>
          </a:p>
          <a:p>
            <a:r>
              <a:rPr lang="es-ES" b="1" dirty="0">
                <a:solidFill>
                  <a:schemeClr val="bg1"/>
                </a:solidFill>
                <a:latin typeface="Arial Black"/>
                <a:cs typeface="Arial Black"/>
              </a:rPr>
              <a:t>GEOPOLÍTICA</a:t>
            </a:r>
          </a:p>
          <a:p>
            <a:r>
              <a:rPr lang="es-ES" b="1" dirty="0">
                <a:solidFill>
                  <a:schemeClr val="bg1"/>
                </a:solidFill>
                <a:latin typeface="Arial Black"/>
                <a:cs typeface="Arial Black"/>
              </a:rPr>
              <a:t>COMPLEJIDAD, </a:t>
            </a:r>
          </a:p>
          <a:p>
            <a:r>
              <a:rPr lang="es-ES" b="1" dirty="0">
                <a:solidFill>
                  <a:schemeClr val="bg1"/>
                </a:solidFill>
                <a:latin typeface="Arial Black"/>
                <a:cs typeface="Arial Black"/>
              </a:rPr>
              <a:t>INVESTIGACIÓN</a:t>
            </a:r>
          </a:p>
          <a:p>
            <a:r>
              <a:rPr lang="es-ES" b="1" dirty="0">
                <a:solidFill>
                  <a:schemeClr val="bg1"/>
                </a:solidFill>
                <a:latin typeface="Arial Black"/>
                <a:cs typeface="Arial Black"/>
              </a:rPr>
              <a:t>EXPERIENCIA PERSONAL</a:t>
            </a:r>
          </a:p>
          <a:p>
            <a:r>
              <a:rPr lang="es-ES" b="1" dirty="0">
                <a:solidFill>
                  <a:schemeClr val="bg1"/>
                </a:solidFill>
                <a:latin typeface="Arial Black"/>
                <a:cs typeface="Arial Black"/>
              </a:rPr>
              <a:t>REPRESENTACIÓN</a:t>
            </a:r>
          </a:p>
          <a:p>
            <a:r>
              <a:rPr lang="es-ES" b="1" dirty="0" smtClean="0">
                <a:solidFill>
                  <a:schemeClr val="bg1"/>
                </a:solidFill>
                <a:latin typeface="Arial Black"/>
                <a:cs typeface="Arial Black"/>
              </a:rPr>
              <a:t>ÁGORA</a:t>
            </a:r>
          </a:p>
          <a:p>
            <a:r>
              <a:rPr lang="es-ES" b="1" dirty="0" smtClean="0">
                <a:solidFill>
                  <a:schemeClr val="bg1"/>
                </a:solidFill>
                <a:latin typeface="Arial Black"/>
                <a:cs typeface="Arial Black"/>
              </a:rPr>
              <a:t>POLÍTICA</a:t>
            </a:r>
            <a:endParaRPr lang="es-ES" b="1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r>
              <a:rPr lang="es-ES" b="1" dirty="0">
                <a:solidFill>
                  <a:schemeClr val="bg1"/>
                </a:solidFill>
                <a:latin typeface="Arial Black"/>
                <a:cs typeface="Arial Black"/>
              </a:rPr>
              <a:t>CONFLICTO</a:t>
            </a:r>
          </a:p>
          <a:p>
            <a:r>
              <a:rPr lang="es-ES" b="1" dirty="0">
                <a:solidFill>
                  <a:schemeClr val="bg1"/>
                </a:solidFill>
                <a:latin typeface="Arial Black"/>
                <a:cs typeface="Arial Black"/>
              </a:rPr>
              <a:t>HISTORIA URBANA</a:t>
            </a:r>
          </a:p>
          <a:p>
            <a:r>
              <a:rPr lang="es-ES" b="1" dirty="0">
                <a:solidFill>
                  <a:schemeClr val="bg1"/>
                </a:solidFill>
                <a:latin typeface="Arial Black"/>
                <a:cs typeface="Arial Black"/>
              </a:rPr>
              <a:t>LUGAR DE ENCUENTRO</a:t>
            </a:r>
          </a:p>
          <a:p>
            <a:r>
              <a:rPr lang="es-ES" b="1" dirty="0">
                <a:solidFill>
                  <a:schemeClr val="bg1"/>
                </a:solidFill>
                <a:latin typeface="Arial Black"/>
                <a:cs typeface="Arial Black"/>
              </a:rPr>
              <a:t>ESTRUCTURA URBANA</a:t>
            </a:r>
          </a:p>
          <a:p>
            <a:r>
              <a:rPr lang="es-ES" b="1" dirty="0">
                <a:solidFill>
                  <a:schemeClr val="bg1"/>
                </a:solidFill>
                <a:latin typeface="Arial Black"/>
                <a:cs typeface="Arial Black"/>
              </a:rPr>
              <a:t>ESPACIO VIVIDO</a:t>
            </a:r>
          </a:p>
        </p:txBody>
      </p:sp>
      <p:sp>
        <p:nvSpPr>
          <p:cNvPr id="6" name="1 CuadroTexto"/>
          <p:cNvSpPr txBox="1"/>
          <p:nvPr/>
        </p:nvSpPr>
        <p:spPr>
          <a:xfrm>
            <a:off x="-13890" y="5436964"/>
            <a:ext cx="1866654" cy="36933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none" lIns="360000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Black"/>
                <a:cs typeface="Arial Black"/>
              </a:rPr>
              <a:t>diccionario</a:t>
            </a:r>
            <a:endParaRPr lang="es-ES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7" name="Imagen 6" descr="LogoBlanc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91" y="93221"/>
            <a:ext cx="3203995" cy="44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5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93600"/>
            <a:ext cx="3195886" cy="443900"/>
          </a:xfrm>
          <a:prstGeom prst="rect">
            <a:avLst/>
          </a:prstGeom>
        </p:spPr>
      </p:pic>
      <p:pic>
        <p:nvPicPr>
          <p:cNvPr id="2" name="Imagen 1" descr="Sopor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94" y="1836564"/>
            <a:ext cx="9720000" cy="335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6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PROYECTO PAISAJE TRANSVERSAL\IMÁGENES\El paisaje no tiene dueño Central eléctrica Tajo Lisboa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825"/>
          <a:stretch/>
        </p:blipFill>
        <p:spPr bwMode="auto">
          <a:xfrm>
            <a:off x="-1" y="0"/>
            <a:ext cx="10527175" cy="612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-13890" y="5499680"/>
            <a:ext cx="7396150" cy="36933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none" lIns="360000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Black"/>
                <a:cs typeface="Arial Black"/>
              </a:rPr>
              <a:t>EL ESPACIO PÚBLICO NO TIENE DUEÑO, ES DE TODOS</a:t>
            </a:r>
            <a:endParaRPr lang="es-ES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4" name="Imagen 3" descr="LogoBlanc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91" y="93221"/>
            <a:ext cx="3203995" cy="44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6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ESPACIOPUBLICO_CORDOBA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0452482" cy="612331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9525" y="4932908"/>
            <a:ext cx="10440988" cy="830997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lIns="36000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/>
                <a:cs typeface="Arial Black"/>
              </a:rPr>
              <a:t>Según Karl </a:t>
            </a:r>
            <a:r>
              <a:rPr lang="es-ES" sz="1600" b="1" dirty="0" err="1">
                <a:solidFill>
                  <a:schemeClr val="bg1"/>
                </a:solidFill>
                <a:latin typeface="Arial"/>
                <a:cs typeface="Arial Black"/>
              </a:rPr>
              <a:t>Schlögel</a:t>
            </a:r>
            <a:r>
              <a:rPr lang="es-ES" sz="1600" b="1" dirty="0">
                <a:solidFill>
                  <a:schemeClr val="bg1"/>
                </a:solidFill>
                <a:latin typeface="Arial"/>
                <a:cs typeface="Arial Black"/>
              </a:rPr>
              <a:t> los espacios en tránsito: son aquellos lugares en los que se cuece algo y </a:t>
            </a:r>
            <a:endParaRPr lang="es-ES" sz="1600" b="1" dirty="0" smtClean="0">
              <a:solidFill>
                <a:schemeClr val="bg1"/>
              </a:solidFill>
              <a:latin typeface="Arial"/>
              <a:cs typeface="Arial Black"/>
            </a:endParaRPr>
          </a:p>
          <a:p>
            <a:r>
              <a:rPr lang="es-ES" sz="1600" b="1" dirty="0" smtClean="0">
                <a:solidFill>
                  <a:schemeClr val="bg1"/>
                </a:solidFill>
                <a:latin typeface="Arial"/>
                <a:cs typeface="Arial Black"/>
              </a:rPr>
              <a:t>se </a:t>
            </a:r>
            <a:r>
              <a:rPr lang="es-ES" sz="1600" b="1" dirty="0">
                <a:solidFill>
                  <a:schemeClr val="bg1"/>
                </a:solidFill>
                <a:latin typeface="Arial"/>
                <a:cs typeface="Arial Black"/>
              </a:rPr>
              <a:t>decide por adelantado lo que después se sancionará o legalizará en otros sitios, son </a:t>
            </a:r>
            <a:r>
              <a:rPr lang="es-ES" sz="1600" b="1" dirty="0" err="1">
                <a:solidFill>
                  <a:schemeClr val="bg1"/>
                </a:solidFill>
                <a:latin typeface="Arial"/>
                <a:cs typeface="Arial Black"/>
              </a:rPr>
              <a:t>protoespacios</a:t>
            </a:r>
            <a:r>
              <a:rPr lang="es-ES" sz="1600" b="1" dirty="0">
                <a:solidFill>
                  <a:schemeClr val="bg1"/>
                </a:solidFill>
                <a:latin typeface="Arial"/>
                <a:cs typeface="Arial Black"/>
              </a:rPr>
              <a:t>.</a:t>
            </a:r>
          </a:p>
          <a:p>
            <a:r>
              <a:rPr lang="es-ES" sz="1600" b="1" dirty="0">
                <a:solidFill>
                  <a:schemeClr val="bg1"/>
                </a:solidFill>
                <a:latin typeface="Arial"/>
                <a:cs typeface="Arial Black"/>
              </a:rPr>
              <a:t>(En el espacio leemos el tiempo, Ed. </a:t>
            </a:r>
            <a:r>
              <a:rPr lang="es-ES" sz="1600" b="1" dirty="0" err="1">
                <a:solidFill>
                  <a:schemeClr val="bg1"/>
                </a:solidFill>
                <a:latin typeface="Arial"/>
                <a:cs typeface="Arial Black"/>
              </a:rPr>
              <a:t>Siruela</a:t>
            </a:r>
            <a:r>
              <a:rPr lang="es-ES" sz="1600" b="1" dirty="0">
                <a:solidFill>
                  <a:schemeClr val="bg1"/>
                </a:solidFill>
                <a:latin typeface="Arial"/>
                <a:cs typeface="Arial Black"/>
              </a:rPr>
              <a:t>, 2008)</a:t>
            </a:r>
          </a:p>
        </p:txBody>
      </p:sp>
      <p:pic>
        <p:nvPicPr>
          <p:cNvPr id="5" name="Imagen 4" descr="LogoBlanc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91" y="93221"/>
            <a:ext cx="3203995" cy="44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6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_ALMERIA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830"/>
            <a:ext cx="10440988" cy="6133229"/>
          </a:xfrm>
          <a:prstGeom prst="rect">
            <a:avLst/>
          </a:prstGeom>
        </p:spPr>
      </p:pic>
      <p:sp>
        <p:nvSpPr>
          <p:cNvPr id="5" name="5 Rectángulo"/>
          <p:cNvSpPr/>
          <p:nvPr/>
        </p:nvSpPr>
        <p:spPr>
          <a:xfrm>
            <a:off x="0" y="3060700"/>
            <a:ext cx="4800487" cy="338554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none" lIns="36000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/>
                <a:cs typeface="Arial"/>
              </a:rPr>
              <a:t>preexistencias fundacionales (lugar y trama)</a:t>
            </a:r>
          </a:p>
        </p:txBody>
      </p:sp>
      <p:sp>
        <p:nvSpPr>
          <p:cNvPr id="6" name="6 Rectángulo"/>
          <p:cNvSpPr/>
          <p:nvPr/>
        </p:nvSpPr>
        <p:spPr>
          <a:xfrm>
            <a:off x="0" y="3451372"/>
            <a:ext cx="6048672" cy="338554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none" lIns="36000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/>
                <a:cs typeface="Arial"/>
              </a:rPr>
              <a:t>espacio de contacto medieval (contigüidad y proximidad)</a:t>
            </a:r>
          </a:p>
        </p:txBody>
      </p:sp>
      <p:sp>
        <p:nvSpPr>
          <p:cNvPr id="7" name="7 Rectángulo"/>
          <p:cNvSpPr/>
          <p:nvPr/>
        </p:nvSpPr>
        <p:spPr>
          <a:xfrm>
            <a:off x="0" y="3842044"/>
            <a:ext cx="7469086" cy="338554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none" lIns="36000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/>
                <a:cs typeface="Arial"/>
              </a:rPr>
              <a:t>espacio de espectáculo renacentista y barroco (teatral y representativo)</a:t>
            </a:r>
          </a:p>
        </p:txBody>
      </p:sp>
      <p:sp>
        <p:nvSpPr>
          <p:cNvPr id="8" name="8 Rectángulo"/>
          <p:cNvSpPr/>
          <p:nvPr/>
        </p:nvSpPr>
        <p:spPr>
          <a:xfrm>
            <a:off x="0" y="4232716"/>
            <a:ext cx="6878409" cy="338554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none" lIns="36000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/>
                <a:cs typeface="Arial"/>
              </a:rPr>
              <a:t>espacio de la primera industrialización (circulación y producción) </a:t>
            </a:r>
          </a:p>
        </p:txBody>
      </p:sp>
      <p:sp>
        <p:nvSpPr>
          <p:cNvPr id="9" name="9 Rectángulo"/>
          <p:cNvSpPr/>
          <p:nvPr/>
        </p:nvSpPr>
        <p:spPr>
          <a:xfrm>
            <a:off x="0" y="4623390"/>
            <a:ext cx="5746460" cy="338554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none" lIns="36000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/>
                <a:cs typeface="Arial"/>
              </a:rPr>
              <a:t>espacio de la modernidad (conexión y desagregación) </a:t>
            </a:r>
          </a:p>
        </p:txBody>
      </p:sp>
      <p:sp>
        <p:nvSpPr>
          <p:cNvPr id="11" name="1 CuadroTexto"/>
          <p:cNvSpPr txBox="1"/>
          <p:nvPr/>
        </p:nvSpPr>
        <p:spPr>
          <a:xfrm>
            <a:off x="-13890" y="5436964"/>
            <a:ext cx="8189975" cy="36933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none" lIns="360000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Black"/>
                <a:cs typeface="Arial Black"/>
              </a:rPr>
              <a:t>espacio público + historia + lógicas + estrategias + evolución</a:t>
            </a:r>
            <a:endParaRPr lang="es-ES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10" name="Imagen 9" descr="LogoBlanc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91" y="93221"/>
            <a:ext cx="3203995" cy="44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3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IO_CORDOBA_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456086" cy="61214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14160" y="1836564"/>
            <a:ext cx="3866502" cy="2893100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lIns="36000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Experimentaremos con sistemas cartográficos, diagramas de datos, procesos abiertos, modelos de evolución, modelos de cambio, modelos de impacto y modelos de decisión. </a:t>
            </a:r>
          </a:p>
          <a:p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</a:p>
          <a:p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Trataremos de identificar los indicadores de creación, cualificación, transformación y destrucción de estos paisajes urbanos: morfología, demografía, historia, tecnología, dinámicas de desarrollo, tendencias de movilidad, sistemas de relaciones, etc.</a:t>
            </a:r>
          </a:p>
        </p:txBody>
      </p:sp>
      <p:sp>
        <p:nvSpPr>
          <p:cNvPr id="5" name="1 CuadroTexto"/>
          <p:cNvSpPr txBox="1"/>
          <p:nvPr/>
        </p:nvSpPr>
        <p:spPr>
          <a:xfrm>
            <a:off x="-13890" y="5436964"/>
            <a:ext cx="8218040" cy="36933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none" lIns="360000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/>
                <a:cs typeface="Arial Black"/>
              </a:rPr>
              <a:t>d</a:t>
            </a:r>
            <a:r>
              <a:rPr lang="es-ES" b="1" dirty="0" smtClean="0">
                <a:solidFill>
                  <a:schemeClr val="bg1"/>
                </a:solidFill>
                <a:latin typeface="Arial Black"/>
                <a:cs typeface="Arial Black"/>
              </a:rPr>
              <a:t>etectaremos </a:t>
            </a:r>
            <a:r>
              <a:rPr lang="es-ES" b="1" dirty="0">
                <a:solidFill>
                  <a:schemeClr val="bg1"/>
                </a:solidFill>
                <a:latin typeface="Arial Black"/>
                <a:cs typeface="Arial Black"/>
              </a:rPr>
              <a:t>emergencias: en lo espontáneo y en lo urgente</a:t>
            </a:r>
          </a:p>
        </p:txBody>
      </p:sp>
      <p:pic>
        <p:nvPicPr>
          <p:cNvPr id="6" name="Imagen 5" descr="LogoBlanc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91" y="93221"/>
            <a:ext cx="3203995" cy="44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4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ENALUADELASVILLAS_ARROZ_AGO09_01 (10)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0440988" cy="6121401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540420"/>
            <a:ext cx="10440988" cy="5478422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lIns="36000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OBJETIVOS</a:t>
            </a:r>
          </a:p>
          <a:p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</a:p>
          <a:p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Registrar, producir y representar los datos visibles y no visibles del Espacio Público y el Paisaje Urbano encaminado a identificar emergencias.</a:t>
            </a:r>
          </a:p>
          <a:p>
            <a:endParaRPr lang="es-ES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Establecer protocolos de contacto / pautas de relación con/entre los agentes sociales y urdir mecanismos de colaboración y transferencia de conocimiento.</a:t>
            </a:r>
          </a:p>
          <a:p>
            <a:endParaRPr lang="es-ES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Diseñar un observatorio experimental y creativo de producción cartográfica sobre los espacios públicos de Andalucía.</a:t>
            </a:r>
          </a:p>
          <a:p>
            <a:endParaRPr lang="es-ES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Tipificar las categorías de los espacios públicos de Andalucía en relación con su escala, posición, morfología, función, historia, conflictos, conectividad y potencialidades.</a:t>
            </a:r>
          </a:p>
          <a:p>
            <a:endParaRPr lang="es-ES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Vincular Espacio público | Población | Paisaje | Patrimonio | Producción.</a:t>
            </a:r>
          </a:p>
          <a:p>
            <a:endParaRPr lang="es-ES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Conectar espacio físico y virtual en un atlas activo que propicie la retroalimentación constante. Open data.</a:t>
            </a:r>
          </a:p>
          <a:p>
            <a:endParaRPr lang="es-ES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Desarrollar un programa de indicadores que permitan analizar y evaluar las intervenciones en los espacios públicos.</a:t>
            </a:r>
          </a:p>
          <a:p>
            <a:endParaRPr lang="es-ES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Detectar emergencias, lugares en tránsito, estados de latencia, situaciones espontáneas, tendencias de </a:t>
            </a:r>
            <a:r>
              <a:rPr lang="es-ES" sz="1400" b="1" dirty="0" smtClean="0">
                <a:solidFill>
                  <a:schemeClr val="bg1"/>
                </a:solidFill>
                <a:latin typeface="Arial"/>
                <a:cs typeface="Arial"/>
              </a:rPr>
              <a:t>sociabilidad /</a:t>
            </a:r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movilidad y propiciar la participación ciudadana en aras de la igualdad social, la </a:t>
            </a:r>
            <a:r>
              <a:rPr lang="es-ES" sz="1400" b="1" dirty="0" err="1">
                <a:solidFill>
                  <a:schemeClr val="bg1"/>
                </a:solidFill>
                <a:latin typeface="Arial"/>
                <a:cs typeface="Arial"/>
              </a:rPr>
              <a:t>equidistribución</a:t>
            </a:r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 de los recursos y la mejora del medioambiente urbano.</a:t>
            </a:r>
          </a:p>
          <a:p>
            <a:endParaRPr lang="es-ES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Incorporar a los espacios públicos la dimensión creativa de los ciudadanos ligada a la interacción y la comunicación.</a:t>
            </a:r>
          </a:p>
        </p:txBody>
      </p:sp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93600"/>
            <a:ext cx="3195886" cy="4439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415322" y="52365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177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ROYECTO PAISAJE TRANSVERSAL\Fondales, Valle de Lecrín, Alpujarra. Fiesta y espacio público.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"/>
          <a:stretch/>
        </p:blipFill>
        <p:spPr bwMode="auto">
          <a:xfrm>
            <a:off x="-8582" y="0"/>
            <a:ext cx="10440988" cy="612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3852788"/>
            <a:ext cx="10467826" cy="2031325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lIns="36000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El </a:t>
            </a:r>
            <a:r>
              <a:rPr lang="es-ES" sz="1400" b="1" dirty="0">
                <a:solidFill>
                  <a:schemeClr val="bg1"/>
                </a:solidFill>
                <a:latin typeface="Arial Black"/>
                <a:cs typeface="Arial Black"/>
              </a:rPr>
              <a:t>ATLAS</a:t>
            </a:r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 es una herramienta capaz de visibilizar, codificar y difundir la información geográfica estableciendo:</a:t>
            </a:r>
          </a:p>
          <a:p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</a:p>
          <a:p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Un marco común de conocimiento práctico.</a:t>
            </a:r>
          </a:p>
          <a:p>
            <a:endParaRPr lang="es-ES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Una relación espacial de/entre las muestras de ensayo seleccionadas.</a:t>
            </a:r>
          </a:p>
          <a:p>
            <a:endParaRPr lang="es-ES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Un campo de operaciones con los atributos de los espacios públicos y con la dimensión temporal de los datos.</a:t>
            </a:r>
          </a:p>
          <a:p>
            <a:endParaRPr lang="es-ES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Una guía de activación de los Espacios Públicos en Andalucía.</a:t>
            </a:r>
          </a:p>
        </p:txBody>
      </p:sp>
      <p:pic>
        <p:nvPicPr>
          <p:cNvPr id="6" name="Imagen 5" descr="LogoBlanc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91" y="93221"/>
            <a:ext cx="3203995" cy="44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4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UBIERTAS RFAS_SEVILLA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069"/>
            <a:ext cx="10440988" cy="612546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4932908"/>
            <a:ext cx="10240578" cy="877163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none" lIns="360000" rtlCol="0">
            <a:spAutoFit/>
          </a:bodyPr>
          <a:lstStyle/>
          <a:p>
            <a:r>
              <a:rPr lang="es-ES" sz="1700" b="1" dirty="0">
                <a:solidFill>
                  <a:schemeClr val="bg1"/>
                </a:solidFill>
                <a:latin typeface="Arial Black"/>
                <a:cs typeface="Arial Black"/>
              </a:rPr>
              <a:t>SISTEMA DE INFORMACIÓN ACTIVA DE LOS ESPACIOS PÚBLICOS EN ANDALUCÍA </a:t>
            </a:r>
            <a:br>
              <a:rPr lang="es-ES" sz="1700" b="1" dirty="0">
                <a:solidFill>
                  <a:schemeClr val="bg1"/>
                </a:solidFill>
                <a:latin typeface="Arial Black"/>
                <a:cs typeface="Arial Black"/>
              </a:rPr>
            </a:br>
            <a:endParaRPr lang="es-ES" sz="1700" b="1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r>
              <a:rPr lang="es-ES" sz="1700" b="1" dirty="0">
                <a:solidFill>
                  <a:schemeClr val="bg1"/>
                </a:solidFill>
                <a:latin typeface="Arial Black"/>
                <a:cs typeface="Arial Black"/>
              </a:rPr>
              <a:t>Laboratorio Andalucía Transversal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0" y="2196604"/>
            <a:ext cx="4777544" cy="2393321"/>
            <a:chOff x="-3348458" y="-176972"/>
            <a:chExt cx="4777544" cy="2393321"/>
          </a:xfrm>
        </p:grpSpPr>
        <p:sp>
          <p:nvSpPr>
            <p:cNvPr id="4" name="3 Rectángulo"/>
            <p:cNvSpPr/>
            <p:nvPr/>
          </p:nvSpPr>
          <p:spPr>
            <a:xfrm>
              <a:off x="-3348458" y="-176972"/>
              <a:ext cx="2469220" cy="30777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none" lIns="360000" rtlCol="0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  <a:latin typeface="Arial Black"/>
                  <a:cs typeface="Arial Black"/>
                </a:rPr>
                <a:t>FASE </a:t>
              </a:r>
              <a:r>
                <a:rPr lang="es-ES" sz="1400" b="1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0_IDEOGRAMA</a:t>
              </a:r>
              <a:endParaRPr lang="es-ES" sz="1400" b="1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-3348458" y="396404"/>
              <a:ext cx="4777544" cy="30777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none" lIns="360000" rtlCol="0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  <a:latin typeface="Arial Black"/>
                  <a:cs typeface="Arial Black"/>
                </a:rPr>
                <a:t>FASE 1_SISTEMA DE INFORMACIÓN </a:t>
              </a:r>
              <a:r>
                <a:rPr lang="es-ES" sz="1400" b="1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ACTIVA</a:t>
              </a:r>
              <a:endParaRPr lang="es-ES" sz="1400" b="1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-3348458" y="774446"/>
              <a:ext cx="2461255" cy="30777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none" lIns="360000" rtlCol="0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  <a:latin typeface="Arial Black"/>
                  <a:cs typeface="Arial Black"/>
                </a:rPr>
                <a:t>1</a:t>
              </a:r>
              <a:r>
                <a:rPr lang="es-ES" sz="1400" b="1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. BANCO </a:t>
              </a:r>
              <a:r>
                <a:rPr lang="es-ES" sz="1400" b="1" dirty="0">
                  <a:solidFill>
                    <a:schemeClr val="bg1"/>
                  </a:solidFill>
                  <a:latin typeface="Arial Black"/>
                  <a:cs typeface="Arial Black"/>
                </a:rPr>
                <a:t>DE DATOS</a:t>
              </a: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-3348458" y="1152488"/>
              <a:ext cx="4161991" cy="30777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none" lIns="360000" rtlCol="0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  <a:latin typeface="Arial Black"/>
                  <a:cs typeface="Arial Black"/>
                </a:rPr>
                <a:t>2</a:t>
              </a:r>
              <a:r>
                <a:rPr lang="es-ES" sz="1400" b="1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. CATÁLOGO </a:t>
              </a:r>
              <a:r>
                <a:rPr lang="es-ES" sz="1400" b="1" dirty="0">
                  <a:solidFill>
                    <a:schemeClr val="bg1"/>
                  </a:solidFill>
                  <a:latin typeface="Arial Black"/>
                  <a:cs typeface="Arial Black"/>
                </a:rPr>
                <a:t>DE ESTUDIOS DE CASO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-3348458" y="1530530"/>
              <a:ext cx="3867740" cy="30777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none" lIns="360000" rtlCol="0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  <a:latin typeface="Arial Black"/>
                  <a:cs typeface="Arial Black"/>
                </a:rPr>
                <a:t>3</a:t>
              </a:r>
              <a:r>
                <a:rPr lang="es-ES" sz="1400" b="1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. DISEÑO </a:t>
              </a:r>
              <a:r>
                <a:rPr lang="es-ES" sz="1400" b="1" dirty="0">
                  <a:solidFill>
                    <a:schemeClr val="bg1"/>
                  </a:solidFill>
                  <a:latin typeface="Arial Black"/>
                  <a:cs typeface="Arial Black"/>
                </a:rPr>
                <a:t>DEL SOPORTE VIRTUAL</a:t>
              </a: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-3348458" y="1908572"/>
              <a:ext cx="3520790" cy="30777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none" lIns="360000" rtlCol="0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  <a:latin typeface="Arial Black"/>
                  <a:cs typeface="Arial Black"/>
                </a:rPr>
                <a:t>4</a:t>
              </a:r>
              <a:r>
                <a:rPr lang="es-ES" sz="1400" b="1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. DINÁMICA </a:t>
              </a:r>
              <a:r>
                <a:rPr lang="es-ES" sz="1400" b="1" dirty="0">
                  <a:solidFill>
                    <a:schemeClr val="bg1"/>
                  </a:solidFill>
                  <a:latin typeface="Arial Black"/>
                  <a:cs typeface="Arial Black"/>
                </a:rPr>
                <a:t>DE LA ACTIVIDAD</a:t>
              </a:r>
            </a:p>
          </p:txBody>
        </p:sp>
      </p:grpSp>
      <p:pic>
        <p:nvPicPr>
          <p:cNvPr id="12" name="Imagen 11" descr="LogoBlanc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91" y="93221"/>
            <a:ext cx="3203995" cy="447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RQUE_MIRAFLORES_SEVILLA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602" y="0"/>
            <a:ext cx="10456590" cy="6121400"/>
          </a:xfrm>
          <a:prstGeom prst="rect">
            <a:avLst/>
          </a:prstGeom>
        </p:spPr>
      </p:pic>
      <p:sp>
        <p:nvSpPr>
          <p:cNvPr id="4" name="5 Rectángulo"/>
          <p:cNvSpPr/>
          <p:nvPr/>
        </p:nvSpPr>
        <p:spPr>
          <a:xfrm>
            <a:off x="0" y="4932908"/>
            <a:ext cx="10240578" cy="877163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none" lIns="360000" rtlCol="0">
            <a:spAutoFit/>
          </a:bodyPr>
          <a:lstStyle/>
          <a:p>
            <a:r>
              <a:rPr lang="es-ES" sz="1700" b="1" dirty="0">
                <a:solidFill>
                  <a:schemeClr val="bg1"/>
                </a:solidFill>
                <a:latin typeface="Arial Black"/>
                <a:cs typeface="Arial Black"/>
              </a:rPr>
              <a:t>SISTEMA DE INFORMACIÓN ACTIVA DE LOS ESPACIOS PÚBLICOS EN ANDALUCÍA </a:t>
            </a:r>
            <a:br>
              <a:rPr lang="es-ES" sz="1700" b="1" dirty="0">
                <a:solidFill>
                  <a:schemeClr val="bg1"/>
                </a:solidFill>
                <a:latin typeface="Arial Black"/>
                <a:cs typeface="Arial Black"/>
              </a:rPr>
            </a:br>
            <a:endParaRPr lang="es-ES" sz="1700" b="1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r>
              <a:rPr lang="es-ES" sz="1700" b="1" dirty="0">
                <a:solidFill>
                  <a:schemeClr val="bg1"/>
                </a:solidFill>
                <a:latin typeface="Arial Black"/>
                <a:cs typeface="Arial Black"/>
              </a:rPr>
              <a:t>Laboratorio Andalucía Transversal</a:t>
            </a:r>
          </a:p>
        </p:txBody>
      </p:sp>
      <p:grpSp>
        <p:nvGrpSpPr>
          <p:cNvPr id="11" name="Agrupar 10"/>
          <p:cNvGrpSpPr/>
          <p:nvPr/>
        </p:nvGrpSpPr>
        <p:grpSpPr>
          <a:xfrm>
            <a:off x="-2808" y="2772668"/>
            <a:ext cx="7408498" cy="1315889"/>
            <a:chOff x="-2808" y="2772668"/>
            <a:chExt cx="7408498" cy="1315889"/>
          </a:xfrm>
        </p:grpSpPr>
        <p:sp>
          <p:nvSpPr>
            <p:cNvPr id="5" name="10 Rectángulo"/>
            <p:cNvSpPr/>
            <p:nvPr/>
          </p:nvSpPr>
          <p:spPr>
            <a:xfrm>
              <a:off x="-2808" y="2772668"/>
              <a:ext cx="7408498" cy="52322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none" lIns="360000" rtlCol="0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  <a:latin typeface="Arial Black"/>
                  <a:cs typeface="Arial Black"/>
                </a:rPr>
                <a:t>FASE 2_INVENTARIO ACTIVO DE ESPACIOS PÚBLICOS EN </a:t>
              </a:r>
              <a:r>
                <a:rPr lang="es-ES" sz="1400" b="1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ANDALUCÍA </a:t>
              </a:r>
            </a:p>
            <a:p>
              <a:r>
                <a:rPr lang="es-ES" sz="1400" b="1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PLATAFORMA </a:t>
              </a:r>
              <a:r>
                <a:rPr lang="es-ES" sz="1400" b="1" dirty="0">
                  <a:solidFill>
                    <a:schemeClr val="bg1"/>
                  </a:solidFill>
                  <a:latin typeface="Arial Black"/>
                  <a:cs typeface="Arial Black"/>
                </a:rPr>
                <a:t>ANDALUCÍA</a:t>
              </a:r>
              <a:r>
                <a:rPr lang="es-ES" sz="1400" b="1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 </a:t>
              </a:r>
              <a:r>
                <a:rPr lang="es-ES" sz="1400" b="1" dirty="0">
                  <a:solidFill>
                    <a:schemeClr val="bg1"/>
                  </a:solidFill>
                  <a:latin typeface="Arial Black"/>
                  <a:cs typeface="Arial Black"/>
                </a:rPr>
                <a:t>TRANSVERSAL</a:t>
              </a:r>
            </a:p>
          </p:txBody>
        </p:sp>
        <p:sp>
          <p:nvSpPr>
            <p:cNvPr id="6" name="11 Rectángulo"/>
            <p:cNvSpPr/>
            <p:nvPr/>
          </p:nvSpPr>
          <p:spPr>
            <a:xfrm>
              <a:off x="-2808" y="3420740"/>
              <a:ext cx="1956259" cy="30777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none" lIns="360000" rtlCol="0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  <a:latin typeface="Arial Black"/>
                  <a:cs typeface="Arial Black"/>
                </a:rPr>
                <a:t>1. INVENTARIO</a:t>
              </a:r>
            </a:p>
          </p:txBody>
        </p:sp>
        <p:sp>
          <p:nvSpPr>
            <p:cNvPr id="7" name="12 Rectángulo"/>
            <p:cNvSpPr/>
            <p:nvPr/>
          </p:nvSpPr>
          <p:spPr>
            <a:xfrm>
              <a:off x="-2808" y="3780780"/>
              <a:ext cx="2590999" cy="30777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none" lIns="360000" rtlCol="0">
              <a:spAutoFit/>
            </a:bodyPr>
            <a:lstStyle/>
            <a:p>
              <a:r>
                <a:rPr lang="es-ES" sz="1400" b="1" dirty="0">
                  <a:solidFill>
                    <a:schemeClr val="bg1"/>
                  </a:solidFill>
                  <a:latin typeface="Arial Black"/>
                  <a:cs typeface="Arial Black"/>
                </a:rPr>
                <a:t>2. SOPORTE VIRTUAL</a:t>
              </a:r>
            </a:p>
          </p:txBody>
        </p:sp>
      </p:grpSp>
      <p:pic>
        <p:nvPicPr>
          <p:cNvPr id="12" name="Imagen 11" descr="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93600"/>
            <a:ext cx="3195886" cy="4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9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337</Words>
  <Application>Microsoft Macintosh PowerPoint</Application>
  <PresentationFormat>Personalizado</PresentationFormat>
  <Paragraphs>81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XP-PRO</dc:creator>
  <cp:lastModifiedBy>Juan J. Gómez</cp:lastModifiedBy>
  <cp:revision>41</cp:revision>
  <dcterms:created xsi:type="dcterms:W3CDTF">2013-07-21T11:29:38Z</dcterms:created>
  <dcterms:modified xsi:type="dcterms:W3CDTF">2014-06-02T17:45:37Z</dcterms:modified>
</cp:coreProperties>
</file>